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362" r:id="rId3"/>
    <p:sldId id="258" r:id="rId4"/>
    <p:sldId id="298" r:id="rId5"/>
    <p:sldId id="302" r:id="rId6"/>
    <p:sldId id="363" r:id="rId7"/>
    <p:sldId id="343" r:id="rId8"/>
    <p:sldId id="360" r:id="rId9"/>
    <p:sldId id="364" r:id="rId10"/>
    <p:sldId id="365" r:id="rId11"/>
    <p:sldId id="366" r:id="rId12"/>
    <p:sldId id="367" r:id="rId13"/>
    <p:sldId id="368" r:id="rId14"/>
    <p:sldId id="370" r:id="rId15"/>
    <p:sldId id="359" r:id="rId16"/>
    <p:sldId id="361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93" r:id="rId26"/>
    <p:sldId id="392" r:id="rId27"/>
    <p:sldId id="379" r:id="rId28"/>
    <p:sldId id="380" r:id="rId29"/>
    <p:sldId id="381" r:id="rId30"/>
    <p:sldId id="383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03" r:id="rId41"/>
    <p:sldId id="395" r:id="rId42"/>
    <p:sldId id="396" r:id="rId43"/>
    <p:sldId id="397" r:id="rId44"/>
    <p:sldId id="398" r:id="rId45"/>
    <p:sldId id="399" r:id="rId46"/>
    <p:sldId id="401" r:id="rId47"/>
    <p:sldId id="394" r:id="rId48"/>
    <p:sldId id="403" r:id="rId49"/>
    <p:sldId id="404" r:id="rId50"/>
    <p:sldId id="402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Lora" panose="02000503000000020004" pitchFamily="2" charset="0"/>
      <p:regular r:id="rId57"/>
      <p:bold r:id="rId58"/>
      <p:italic r:id="rId59"/>
      <p:boldItalic r:id="rId60"/>
    </p:embeddedFont>
    <p:embeddedFont>
      <p:font typeface="Quattrocento Sans" panose="020B0502050000020003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0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326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206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52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565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484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279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870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982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56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36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88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03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950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170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407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61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5a3b4cb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5a3b4cb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64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81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5a3b4cb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5a3b4cb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6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898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99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66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090148" y="1465118"/>
            <a:ext cx="4523700" cy="1792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TUGAS AKHIR </a:t>
            </a:r>
            <a:r>
              <a:rPr lang="en-US" dirty="0">
                <a:highlight>
                  <a:srgbClr val="FFFF00"/>
                </a:highlight>
              </a:rPr>
              <a:t>PEMROGAMAN BERORIENTASI OBJEK</a:t>
            </a:r>
            <a:endParaRPr dirty="0">
              <a:highlight>
                <a:srgbClr val="FFFF00"/>
              </a:highlight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84FCCE4-A894-F671-7C15-F2852442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66" y="1606528"/>
            <a:ext cx="2641086" cy="16506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A47B8-AE91-9757-F527-AE154806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37" y="139687"/>
            <a:ext cx="4864126" cy="486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5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highlight>
                  <a:schemeClr val="accent1"/>
                </a:highlight>
              </a:rPr>
              <a:t>Rancangan antarmuka</a:t>
            </a: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80520" y="566978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28747-0071-9A96-DE30-9177416A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44" y="458706"/>
            <a:ext cx="3000512" cy="22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7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6C6A1-8B29-59E4-82E5-8F4186954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91" y="529519"/>
            <a:ext cx="2297510" cy="4084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485C64-3423-2068-499D-AD53AA3BC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299" y="529519"/>
            <a:ext cx="2297510" cy="4084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ECC5D-AAEA-8C89-DA47-D76B827324F8}"/>
              </a:ext>
            </a:extLst>
          </p:cNvPr>
          <p:cNvSpPr txBox="1"/>
          <p:nvPr/>
        </p:nvSpPr>
        <p:spPr>
          <a:xfrm>
            <a:off x="1495291" y="221742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ora" panose="02000503000000020004" pitchFamily="2" charset="0"/>
              </a:rPr>
              <a:t>Welcome Screen</a:t>
            </a:r>
            <a:endParaRPr lang="id-ID" dirty="0">
              <a:latin typeface="Lora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BC384-E09B-7554-B580-3165816A2825}"/>
              </a:ext>
            </a:extLst>
          </p:cNvPr>
          <p:cNvSpPr txBox="1"/>
          <p:nvPr/>
        </p:nvSpPr>
        <p:spPr>
          <a:xfrm>
            <a:off x="6111108" y="221741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ora" panose="02000503000000020004" pitchFamily="2" charset="0"/>
              </a:rPr>
              <a:t>Loading Screen</a:t>
            </a:r>
            <a:endParaRPr lang="id-ID" dirty="0">
              <a:latin typeface="Lor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36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ECC5D-AAEA-8C89-DA47-D76B827324F8}"/>
              </a:ext>
            </a:extLst>
          </p:cNvPr>
          <p:cNvSpPr txBox="1"/>
          <p:nvPr/>
        </p:nvSpPr>
        <p:spPr>
          <a:xfrm>
            <a:off x="1495291" y="221742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ora" panose="02000503000000020004" pitchFamily="2" charset="0"/>
              </a:rPr>
              <a:t>Welcome Screen</a:t>
            </a:r>
            <a:endParaRPr lang="id-ID" dirty="0">
              <a:latin typeface="Lora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BC384-E09B-7554-B580-3165816A2825}"/>
              </a:ext>
            </a:extLst>
          </p:cNvPr>
          <p:cNvSpPr txBox="1"/>
          <p:nvPr/>
        </p:nvSpPr>
        <p:spPr>
          <a:xfrm>
            <a:off x="6111108" y="221741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ora" panose="02000503000000020004" pitchFamily="2" charset="0"/>
              </a:rPr>
              <a:t>Loading Screen</a:t>
            </a:r>
            <a:endParaRPr lang="id-ID" dirty="0">
              <a:latin typeface="Lora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DFAB3-0D9C-9BE2-A04F-F24E1A55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90" y="529518"/>
            <a:ext cx="2297510" cy="4084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C276E2-3CD7-AE18-F5FF-EA996F540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02" y="529522"/>
            <a:ext cx="2297508" cy="408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1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ECC5D-AAEA-8C89-DA47-D76B827324F8}"/>
              </a:ext>
            </a:extLst>
          </p:cNvPr>
          <p:cNvSpPr txBox="1"/>
          <p:nvPr/>
        </p:nvSpPr>
        <p:spPr>
          <a:xfrm>
            <a:off x="3774345" y="229908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ora" panose="02000503000000020004" pitchFamily="2" charset="0"/>
              </a:rPr>
              <a:t>Informasi</a:t>
            </a:r>
            <a:r>
              <a:rPr lang="en-US" dirty="0">
                <a:latin typeface="Lora" panose="02000503000000020004" pitchFamily="2" charset="0"/>
              </a:rPr>
              <a:t> Detail Kos</a:t>
            </a:r>
            <a:endParaRPr lang="id-ID" dirty="0">
              <a:latin typeface="Lora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189C9-A2D0-5957-6A91-FC756B1E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28" y="537685"/>
            <a:ext cx="2369344" cy="42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highlight>
                  <a:schemeClr val="accent1"/>
                </a:highlight>
              </a:rPr>
              <a:t>App.Java</a:t>
            </a:r>
            <a:endParaRPr sz="28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80520" y="566978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F6E5D-9F0E-CDC6-3FD1-7E3A5524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291" y="566978"/>
            <a:ext cx="2737417" cy="20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83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6CE5C-CFEA-65CD-44A5-F30471E9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7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C5B74F-7A46-4F60-ACC1-96D9346C1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E7B4E-095B-821B-8D72-2FDE5D57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6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9480C-F87A-17BA-55B2-F1456570D0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4B871-7273-6215-92F5-9B111006E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98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FCDF4-F1A0-A1E5-8A57-84AB5A8E48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2B284-5606-46F7-CCEB-E5C69C9EE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1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893037" y="426893"/>
            <a:ext cx="4523700" cy="1792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Management 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Kos - Kosan</a:t>
            </a:r>
            <a:endParaRPr dirty="0">
              <a:highlight>
                <a:srgbClr val="FFFF00"/>
              </a:highlight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15AE0E-EB10-FB9C-05DA-6AD109A4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37" y="1380935"/>
            <a:ext cx="2222502" cy="190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1E773-A6CC-9E91-504E-5985B5200299}"/>
              </a:ext>
            </a:extLst>
          </p:cNvPr>
          <p:cNvSpPr txBox="1"/>
          <p:nvPr/>
        </p:nvSpPr>
        <p:spPr>
          <a:xfrm>
            <a:off x="893037" y="2332091"/>
            <a:ext cx="3102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Lora" panose="02000503000000020004" pitchFamily="2" charset="0"/>
              </a:rPr>
              <a:t>https://github.com/adityaoryza/PBO-MANAGEMENT-KOS-KOSAN.git</a:t>
            </a:r>
          </a:p>
        </p:txBody>
      </p:sp>
    </p:spTree>
    <p:extLst>
      <p:ext uri="{BB962C8B-B14F-4D97-AF65-F5344CB8AC3E}">
        <p14:creationId xmlns:p14="http://schemas.microsoft.com/office/powerpoint/2010/main" val="346059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5F17A-77DE-4FAD-A4A5-2514FCD9E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10AE3-3CCA-A486-252D-C431972E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93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EC693-237F-9A43-10EF-4B02C7C2F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7C311-B277-B599-8640-DBAE2CD66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1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7B090-C0CF-026B-6EA4-65EF9D624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7DB4E-CC99-3273-BC50-A3985CB3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3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1C1F0-42AB-C167-5E15-5F9999E97C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46A53-5630-65F9-F284-D5051ECC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56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highlight>
                  <a:schemeClr val="accent1"/>
                </a:highlight>
              </a:rPr>
              <a:t>ManajemenKos.Java</a:t>
            </a:r>
            <a:endParaRPr sz="28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80520" y="566978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65A00-3EB5-A372-11CE-5CEDDFB9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199" y="727942"/>
            <a:ext cx="2562142" cy="188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25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495EA-323A-EF77-3ED6-4E89ECA02A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5A10-6D31-5FE6-B5C9-ED8D846D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91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highlight>
                  <a:schemeClr val="accent1"/>
                </a:highlight>
              </a:rPr>
              <a:t>Kos.Java</a:t>
            </a:r>
            <a:endParaRPr sz="28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80520" y="566978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5DDE8-2EE2-A405-1C1B-2E64498FB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430" y="698935"/>
            <a:ext cx="2641139" cy="19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37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CA2EC4-075D-B9A6-7394-062F3F7D3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B7278-7A1F-EA86-0B7D-96CEEAB9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27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0E788-F022-592E-E8E1-4DEC96FD39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FFF79-DC35-FD6D-4FD0-B85D20141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65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C7574-0D28-D054-7BFB-02FEA36CF9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25D87-B0F1-86E7-37BD-944AB64D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6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highlight>
                  <a:srgbClr val="FFFF00"/>
                </a:highlight>
                <a:latin typeface="Lora" panose="02000503000000020004" pitchFamily="2" charset="0"/>
                <a:ea typeface="Lora"/>
                <a:cs typeface="Lora"/>
                <a:sym typeface="Lora"/>
              </a:rPr>
              <a:t>Aditya Oryza Mahendra</a:t>
            </a:r>
            <a:endParaRPr sz="3600" b="1" i="1" dirty="0">
              <a:highlight>
                <a:srgbClr val="FFFF00"/>
              </a:highlight>
              <a:latin typeface="Lora" panose="02000503000000020004" pitchFamily="2" charset="0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highlight>
                  <a:schemeClr val="accent1"/>
                </a:highlight>
                <a:latin typeface="Lora" panose="02000503000000020004" pitchFamily="2" charset="0"/>
              </a:rPr>
              <a:t>2100018401</a:t>
            </a:r>
            <a:endParaRPr sz="1800" dirty="0">
              <a:solidFill>
                <a:schemeClr val="dk1"/>
              </a:solidFill>
              <a:highlight>
                <a:schemeClr val="accent1"/>
              </a:highlight>
              <a:latin typeface="Lora" panose="02000503000000020004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latin typeface="Lora" panose="02000503000000020004" pitchFamily="2" charset="0"/>
              </a:rPr>
              <a:t>Teknik </a:t>
            </a:r>
            <a:r>
              <a:rPr lang="en-US" sz="1600" dirty="0" err="1">
                <a:latin typeface="Lora" panose="02000503000000020004" pitchFamily="2" charset="0"/>
              </a:rPr>
              <a:t>Informatika</a:t>
            </a:r>
            <a:r>
              <a:rPr lang="en-US" sz="1600" dirty="0">
                <a:latin typeface="Lora" panose="02000503000000020004" pitchFamily="2" charset="0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Lora" panose="02000503000000020004" pitchFamily="2" charset="0"/>
              </a:rPr>
              <a:t>Kelas</a:t>
            </a:r>
            <a:r>
              <a:rPr lang="en-US" sz="1600" dirty="0">
                <a:latin typeface="Lora" panose="02000503000000020004" pitchFamily="2" charset="0"/>
              </a:rPr>
              <a:t> H</a:t>
            </a:r>
            <a:endParaRPr sz="1600" dirty="0">
              <a:latin typeface="Lora" panose="02000503000000020004" pitchFamily="2" charset="0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A876A-6C31-F33E-14A7-EFF8FD6D9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23" y="78685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highlight>
                  <a:schemeClr val="accent1"/>
                </a:highlight>
              </a:rPr>
              <a:t>Penyewa.Java</a:t>
            </a:r>
            <a:endParaRPr sz="28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80520" y="566978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B7D4C-C419-8FAE-DF5E-BB08D56F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96" y="667354"/>
            <a:ext cx="2727147" cy="20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5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53BC7-1211-220C-D6A5-352E824C4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781CE-935D-7ADC-55F2-0E848100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03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929C7-0966-B522-58C2-29986CC9BF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828D3-CACB-5EF9-6709-E58BCD0CD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80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highlight>
                  <a:schemeClr val="accent1"/>
                </a:highlight>
              </a:rPr>
              <a:t>Pemesanan.Java</a:t>
            </a:r>
            <a:endParaRPr sz="28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80520" y="566978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65C05-DD3D-E276-FFB3-AC89EF0C0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96" y="667354"/>
            <a:ext cx="2727147" cy="20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0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ABE82-AF3A-FD91-C38C-139811BCA2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6BCC5-C641-EDCA-51D3-9D3CF67E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17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6250C-F706-4B99-CAED-64FB02DCC9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A9E5F-BFF2-F308-CD00-2ADADBF36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21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366E7A-F5B2-23D5-3405-649E0C55A2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3C4A2-4AF5-C575-741A-32E42BA1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8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highlight>
                  <a:schemeClr val="accent1"/>
                </a:highlight>
              </a:rPr>
              <a:t>Pembayaran.Java</a:t>
            </a:r>
            <a:endParaRPr sz="28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80520" y="566978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98120-FFB9-77AD-1B51-54CB0E353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96" y="667354"/>
            <a:ext cx="2727147" cy="20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1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E80294-3465-82A5-064D-3CF1EFD5EA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C11E1-09F7-0F6C-2263-6AB46B00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65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53398-CE35-D1CB-CAE1-325CE134BD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3DB25-A4BE-0922-E5AD-9D7ECBFD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>
            <a:spLocks noGrp="1"/>
          </p:cNvSpPr>
          <p:nvPr>
            <p:ph type="title"/>
          </p:nvPr>
        </p:nvSpPr>
        <p:spPr>
          <a:xfrm>
            <a:off x="1358864" y="82129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Isi </a:t>
            </a:r>
            <a:r>
              <a:rPr lang="en-US" dirty="0" err="1"/>
              <a:t>Materi</a:t>
            </a:r>
            <a:endParaRPr dirty="0"/>
          </a:p>
        </p:txBody>
      </p:sp>
      <p:sp>
        <p:nvSpPr>
          <p:cNvPr id="506" name="Google Shape;506;p4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07" name="Google Shape;507;p40"/>
          <p:cNvSpPr/>
          <p:nvPr/>
        </p:nvSpPr>
        <p:spPr>
          <a:xfrm>
            <a:off x="0" y="2339900"/>
            <a:ext cx="9091927" cy="1042172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10" name="Google Shape;51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2" name="Google Shape;512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13" name="Google Shape;51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1" name="Google Shape;521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22" name="Google Shape;522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4" name="Google Shape;524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25" name="Google Shape;52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7" name="Google Shape;527;p40"/>
          <p:cNvSpPr txBox="1"/>
          <p:nvPr/>
        </p:nvSpPr>
        <p:spPr>
          <a:xfrm>
            <a:off x="1234904" y="1030243"/>
            <a:ext cx="157627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Deskripsi aplikasi</a:t>
            </a:r>
            <a:endParaRPr sz="900" b="1" dirty="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3256623" y="1168299"/>
            <a:ext cx="15351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Alur </a:t>
            </a: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kerja</a:t>
            </a: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2259740" y="4123302"/>
            <a:ext cx="155467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Fitur-</a:t>
            </a: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fitur</a:t>
            </a: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aplikasi</a:t>
            </a:r>
            <a:endParaRPr sz="900" b="1" dirty="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40"/>
          <p:cNvSpPr txBox="1"/>
          <p:nvPr/>
        </p:nvSpPr>
        <p:spPr>
          <a:xfrm>
            <a:off x="4446239" y="412330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Diagram class </a:t>
            </a:r>
            <a:endParaRPr sz="900" b="1" dirty="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3" name="Google Shape;533;p4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34" name="Google Shape;534;p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09;p40">
            <a:extLst>
              <a:ext uri="{FF2B5EF4-FFF2-40B4-BE49-F238E27FC236}">
                <a16:creationId xmlns:a16="http://schemas.microsoft.com/office/drawing/2014/main" id="{56CD0CDB-BEE1-256B-B5E1-584F8F943DEB}"/>
              </a:ext>
            </a:extLst>
          </p:cNvPr>
          <p:cNvGrpSpPr/>
          <p:nvPr/>
        </p:nvGrpSpPr>
        <p:grpSpPr>
          <a:xfrm>
            <a:off x="5842488" y="1703401"/>
            <a:ext cx="473400" cy="473400"/>
            <a:chOff x="1786339" y="1703401"/>
            <a:chExt cx="473400" cy="473400"/>
          </a:xfrm>
        </p:grpSpPr>
        <p:sp>
          <p:nvSpPr>
            <p:cNvPr id="3" name="Google Shape;510;p40">
              <a:extLst>
                <a:ext uri="{FF2B5EF4-FFF2-40B4-BE49-F238E27FC236}">
                  <a16:creationId xmlns:a16="http://schemas.microsoft.com/office/drawing/2014/main" id="{C7F0CA8F-96B1-38C4-BDF3-E5AFB32334E9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" name="Google Shape;511;p40">
              <a:extLst>
                <a:ext uri="{FF2B5EF4-FFF2-40B4-BE49-F238E27FC236}">
                  <a16:creationId xmlns:a16="http://schemas.microsoft.com/office/drawing/2014/main" id="{818F23D7-E9A6-DCCE-9A69-97BB0DB0CA28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endParaRPr sz="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" name="Google Shape;528;p40">
            <a:extLst>
              <a:ext uri="{FF2B5EF4-FFF2-40B4-BE49-F238E27FC236}">
                <a16:creationId xmlns:a16="http://schemas.microsoft.com/office/drawing/2014/main" id="{54D29129-B293-73B9-D8EE-4BF6C6F34A24}"/>
              </a:ext>
            </a:extLst>
          </p:cNvPr>
          <p:cNvSpPr txBox="1"/>
          <p:nvPr/>
        </p:nvSpPr>
        <p:spPr>
          <a:xfrm>
            <a:off x="5361224" y="1168299"/>
            <a:ext cx="15351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Diagram class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oogle Shape;524;p40">
            <a:extLst>
              <a:ext uri="{FF2B5EF4-FFF2-40B4-BE49-F238E27FC236}">
                <a16:creationId xmlns:a16="http://schemas.microsoft.com/office/drawing/2014/main" id="{0AAC423A-2C2E-7EBC-D990-FE79D0AD985B}"/>
              </a:ext>
            </a:extLst>
          </p:cNvPr>
          <p:cNvGrpSpPr/>
          <p:nvPr/>
        </p:nvGrpSpPr>
        <p:grpSpPr>
          <a:xfrm>
            <a:off x="6880814" y="3649902"/>
            <a:ext cx="473400" cy="473400"/>
            <a:chOff x="2824664" y="3576300"/>
            <a:chExt cx="473400" cy="473400"/>
          </a:xfrm>
        </p:grpSpPr>
        <p:sp>
          <p:nvSpPr>
            <p:cNvPr id="10" name="Google Shape;525;p40">
              <a:extLst>
                <a:ext uri="{FF2B5EF4-FFF2-40B4-BE49-F238E27FC236}">
                  <a16:creationId xmlns:a16="http://schemas.microsoft.com/office/drawing/2014/main" id="{B2BD9C93-7A43-B9A2-8889-F84386C5CC38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" name="Google Shape;526;p40">
              <a:extLst>
                <a:ext uri="{FF2B5EF4-FFF2-40B4-BE49-F238E27FC236}">
                  <a16:creationId xmlns:a16="http://schemas.microsoft.com/office/drawing/2014/main" id="{11641F83-2BC1-0B24-8F74-EEB1DF753EE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6</a:t>
              </a:r>
              <a:endParaRPr sz="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5" name="Google Shape;531;p40">
            <a:extLst>
              <a:ext uri="{FF2B5EF4-FFF2-40B4-BE49-F238E27FC236}">
                <a16:creationId xmlns:a16="http://schemas.microsoft.com/office/drawing/2014/main" id="{4DA8BD0D-50CD-14C4-4DC1-8212EC9769D7}"/>
              </a:ext>
            </a:extLst>
          </p:cNvPr>
          <p:cNvSpPr txBox="1"/>
          <p:nvPr/>
        </p:nvSpPr>
        <p:spPr>
          <a:xfrm>
            <a:off x="6474314" y="4123302"/>
            <a:ext cx="1286400" cy="17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582363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chemeClr val="accent1"/>
                </a:highlight>
              </a:rPr>
              <a:t>Output Program</a:t>
            </a:r>
            <a:endParaRPr sz="24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4952691" y="2256121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786546" y="1601294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031D0-FA18-445A-A755-489C71E80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507" y="110034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56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D94076-E622-E6AE-DF07-8D37B8D909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1F4A4-2BCC-80B3-CFB3-693999FA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64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7428BF-915C-C762-3D5D-6B6F21FCFE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D4DD9-DD95-AB10-C8C6-05F0D8A1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19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1662B8-089E-628F-B21A-B996880DA2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CC727-5F72-C2BB-65CA-20369E64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9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B5638-08C1-4E3A-2879-23AB6E22F8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A1957-8C08-DB4D-5579-038165A2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62F93-45E4-57AC-C5EF-F19DE2955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6D33B-8CE7-8A37-CDA4-9F1F450F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9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D2623-2094-E429-0DDD-DD34784B9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B8029-F1C9-C466-D555-6DD7C796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24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highlight>
                  <a:schemeClr val="accent1"/>
                </a:highlight>
              </a:rPr>
              <a:t>Github</a:t>
            </a:r>
            <a:endParaRPr sz="24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0EC8C-8917-2517-DE02-0D43238D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46" y="727871"/>
            <a:ext cx="2562207" cy="188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24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E704DD-C6B0-305E-6EBD-1F3B77108E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D1F21-DEF2-0D6F-BFDE-056E5629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29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B216A-9818-917D-B713-8183256FAE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3C9E4-A9AC-BB8B-758A-AA06E701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9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97695" y="2266295"/>
            <a:ext cx="5026463" cy="1720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id-ID" sz="1600" b="0" dirty="0">
                <a:latin typeface="Lora" panose="02000503000000020004" pitchFamily="2" charset="0"/>
                <a:cs typeface="Times New Roman" panose="02020603050405020304" pitchFamily="18" charset="0"/>
              </a:rPr>
              <a:t>Aplikasi manajemen kos-kosan merupakan sebuah aplikasi yang membantu para pemilik kos-</a:t>
            </a:r>
            <a:br>
              <a:rPr lang="id-ID" sz="1600" b="0" dirty="0">
                <a:latin typeface="Lora" panose="02000503000000020004" pitchFamily="2" charset="0"/>
                <a:cs typeface="Times New Roman" panose="02020603050405020304" pitchFamily="18" charset="0"/>
              </a:rPr>
            </a:br>
            <a:r>
              <a:rPr lang="id-ID" sz="1600" b="0" dirty="0">
                <a:latin typeface="Lora" panose="02000503000000020004" pitchFamily="2" charset="0"/>
                <a:cs typeface="Times New Roman" panose="02020603050405020304" pitchFamily="18" charset="0"/>
              </a:rPr>
              <a:t>kosan atau pengelola kos-kosan dalam mengelola seluruh aspek bisnis kos-kosan, mulai dari</a:t>
            </a:r>
            <a:r>
              <a:rPr lang="en-US" sz="1600" b="0" dirty="0">
                <a:latin typeface="Lora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lang="id-ID" sz="1600" b="0" dirty="0">
                <a:latin typeface="Lora" panose="02000503000000020004" pitchFamily="2" charset="0"/>
                <a:cs typeface="Times New Roman" panose="02020603050405020304" pitchFamily="18" charset="0"/>
              </a:rPr>
              <a:t>pendaftaran penyewa, pembayaran sewa,</a:t>
            </a:r>
            <a:r>
              <a:rPr lang="en-US" sz="1600" b="0" dirty="0">
                <a:latin typeface="Lora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lang="id-ID" sz="1600" b="0" dirty="0">
                <a:latin typeface="Lora" panose="02000503000000020004" pitchFamily="2" charset="0"/>
                <a:cs typeface="Times New Roman" panose="02020603050405020304" pitchFamily="18" charset="0"/>
              </a:rPr>
              <a:t>pemeliharaan fasilitas, hingga pengelolaan</a:t>
            </a:r>
            <a:r>
              <a:rPr lang="en-US" sz="1600" b="0" dirty="0">
                <a:latin typeface="Lora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lang="id-ID" sz="1600" b="0" dirty="0">
                <a:latin typeface="Lora" panose="02000503000000020004" pitchFamily="2" charset="0"/>
                <a:cs typeface="Times New Roman" panose="02020603050405020304" pitchFamily="18" charset="0"/>
              </a:rPr>
              <a:t>dokumentasi</a:t>
            </a:r>
            <a:r>
              <a:rPr lang="en-US" sz="1600" b="0" dirty="0">
                <a:latin typeface="Lora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lang="id-ID" sz="1600" b="0" dirty="0">
                <a:latin typeface="Lora" panose="02000503000000020004" pitchFamily="2" charset="0"/>
                <a:cs typeface="Times New Roman" panose="02020603050405020304" pitchFamily="18" charset="0"/>
              </a:rPr>
              <a:t>dan laporan keuangan.</a:t>
            </a:r>
          </a:p>
        </p:txBody>
      </p:sp>
      <p:cxnSp>
        <p:nvCxnSpPr>
          <p:cNvPr id="138" name="Google Shape;138;p18"/>
          <p:cNvCxnSpPr/>
          <p:nvPr/>
        </p:nvCxnSpPr>
        <p:spPr>
          <a:xfrm>
            <a:off x="-70073" y="935817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835324" y="212309"/>
            <a:ext cx="1473349" cy="1398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D84E5-9B21-D73E-FFCA-C3C34A9E7B30}"/>
              </a:ext>
            </a:extLst>
          </p:cNvPr>
          <p:cNvSpPr txBox="1"/>
          <p:nvPr/>
        </p:nvSpPr>
        <p:spPr>
          <a:xfrm>
            <a:off x="3747092" y="1784553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Lora" panose="02000503000000020004" pitchFamily="2" charset="0"/>
              </a:rPr>
              <a:t>Deskripsi</a:t>
            </a:r>
            <a:r>
              <a:rPr lang="en-US" b="1" dirty="0">
                <a:latin typeface="Lora" panose="02000503000000020004" pitchFamily="2" charset="0"/>
              </a:rPr>
              <a:t> </a:t>
            </a:r>
            <a:r>
              <a:rPr lang="en-US" b="1" dirty="0" err="1">
                <a:latin typeface="Lora" panose="02000503000000020004" pitchFamily="2" charset="0"/>
              </a:rPr>
              <a:t>Aplikasi</a:t>
            </a:r>
            <a:endParaRPr lang="id-ID" b="1" dirty="0">
              <a:latin typeface="Lora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6C49E-761F-1ACE-BF66-6485A15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907" y="236678"/>
            <a:ext cx="1904037" cy="13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91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chemeClr val="accent1"/>
                </a:highlight>
              </a:rPr>
              <a:t>TERIMAKASIH</a:t>
            </a:r>
            <a:endParaRPr sz="24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D5472-5B9F-F544-8B86-167C1DD0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601" y="953080"/>
            <a:ext cx="2482697" cy="14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4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>
            <a:spLocks noGrp="1"/>
          </p:cNvSpPr>
          <p:nvPr>
            <p:ph type="title"/>
          </p:nvPr>
        </p:nvSpPr>
        <p:spPr>
          <a:xfrm>
            <a:off x="1358864" y="82129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 </a:t>
            </a:r>
            <a:r>
              <a:rPr lang="en-US" dirty="0" err="1"/>
              <a:t>Aplikasi</a:t>
            </a:r>
            <a:endParaRPr dirty="0"/>
          </a:p>
        </p:txBody>
      </p:sp>
      <p:sp>
        <p:nvSpPr>
          <p:cNvPr id="506" name="Google Shape;506;p4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07" name="Google Shape;507;p40"/>
          <p:cNvSpPr/>
          <p:nvPr/>
        </p:nvSpPr>
        <p:spPr>
          <a:xfrm>
            <a:off x="0" y="2339900"/>
            <a:ext cx="9091927" cy="1042172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10" name="Google Shape;51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2" name="Google Shape;512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13" name="Google Shape;51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1" name="Google Shape;521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22" name="Google Shape;522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4" name="Google Shape;524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25" name="Google Shape;52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7" name="Google Shape;527;p40"/>
          <p:cNvSpPr txBox="1"/>
          <p:nvPr/>
        </p:nvSpPr>
        <p:spPr>
          <a:xfrm>
            <a:off x="1234904" y="1030243"/>
            <a:ext cx="157627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Menambah</a:t>
            </a: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Data Kos</a:t>
            </a:r>
            <a:endParaRPr sz="900" b="1" dirty="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3256623" y="1168299"/>
            <a:ext cx="15351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Melihat</a:t>
            </a: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dan </a:t>
            </a: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Menambahkan</a:t>
            </a:r>
            <a:endParaRPr lang="en-US" sz="900" b="1" dirty="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Data </a:t>
            </a: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transaksi</a:t>
            </a:r>
            <a:endParaRPr sz="900" b="1" dirty="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2259740" y="4123302"/>
            <a:ext cx="155467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Menambah</a:t>
            </a: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Data </a:t>
            </a: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Penyewa</a:t>
            </a:r>
            <a:endParaRPr sz="900" b="1" dirty="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40"/>
          <p:cNvSpPr txBox="1"/>
          <p:nvPr/>
        </p:nvSpPr>
        <p:spPr>
          <a:xfrm>
            <a:off x="4446239" y="412330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Melihat</a:t>
            </a: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data Kos dan </a:t>
            </a: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Penyewa</a:t>
            </a:r>
            <a:endParaRPr sz="900" b="1" dirty="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3" name="Google Shape;533;p4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34" name="Google Shape;534;p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09;p40">
            <a:extLst>
              <a:ext uri="{FF2B5EF4-FFF2-40B4-BE49-F238E27FC236}">
                <a16:creationId xmlns:a16="http://schemas.microsoft.com/office/drawing/2014/main" id="{56CD0CDB-BEE1-256B-B5E1-584F8F943DEB}"/>
              </a:ext>
            </a:extLst>
          </p:cNvPr>
          <p:cNvGrpSpPr/>
          <p:nvPr/>
        </p:nvGrpSpPr>
        <p:grpSpPr>
          <a:xfrm>
            <a:off x="5842488" y="1703401"/>
            <a:ext cx="473400" cy="473400"/>
            <a:chOff x="1786339" y="1703401"/>
            <a:chExt cx="473400" cy="473400"/>
          </a:xfrm>
        </p:grpSpPr>
        <p:sp>
          <p:nvSpPr>
            <p:cNvPr id="3" name="Google Shape;510;p40">
              <a:extLst>
                <a:ext uri="{FF2B5EF4-FFF2-40B4-BE49-F238E27FC236}">
                  <a16:creationId xmlns:a16="http://schemas.microsoft.com/office/drawing/2014/main" id="{C7F0CA8F-96B1-38C4-BDF3-E5AFB32334E9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" name="Google Shape;511;p40">
              <a:extLst>
                <a:ext uri="{FF2B5EF4-FFF2-40B4-BE49-F238E27FC236}">
                  <a16:creationId xmlns:a16="http://schemas.microsoft.com/office/drawing/2014/main" id="{818F23D7-E9A6-DCCE-9A69-97BB0DB0CA28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endParaRPr sz="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" name="Google Shape;528;p40">
            <a:extLst>
              <a:ext uri="{FF2B5EF4-FFF2-40B4-BE49-F238E27FC236}">
                <a16:creationId xmlns:a16="http://schemas.microsoft.com/office/drawing/2014/main" id="{54D29129-B293-73B9-D8EE-4BF6C6F34A24}"/>
              </a:ext>
            </a:extLst>
          </p:cNvPr>
          <p:cNvSpPr txBox="1"/>
          <p:nvPr/>
        </p:nvSpPr>
        <p:spPr>
          <a:xfrm>
            <a:off x="5361224" y="1168299"/>
            <a:ext cx="15351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Mencetak</a:t>
            </a: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Output </a:t>
            </a:r>
            <a:r>
              <a:rPr lang="en-US" sz="900" b="1" dirty="0" err="1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ke</a:t>
            </a:r>
            <a:r>
              <a:rPr lang="en-US" sz="900" b="1" dirty="0">
                <a:solidFill>
                  <a:schemeClr val="dk1"/>
                </a:solidFill>
                <a:highlight>
                  <a:srgbClr val="FFFF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File txt</a:t>
            </a:r>
            <a:endParaRPr sz="900" b="1" dirty="0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84724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highlight>
                  <a:schemeClr val="accent1"/>
                </a:highlight>
              </a:rPr>
              <a:t>Alur kerja </a:t>
            </a:r>
            <a:r>
              <a:rPr lang="en-US" sz="2800" dirty="0" err="1">
                <a:highlight>
                  <a:schemeClr val="accent1"/>
                </a:highlight>
              </a:rPr>
              <a:t>Aplikasi</a:t>
            </a:r>
            <a:endParaRPr sz="28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80520" y="566978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20150-8EDE-BEFB-D0E8-D3B1B7CF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25" y="271703"/>
            <a:ext cx="2320950" cy="23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7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8381DE-9028-B1C1-CA50-9EFD0F6845B8}"/>
              </a:ext>
            </a:extLst>
          </p:cNvPr>
          <p:cNvSpPr txBox="1"/>
          <p:nvPr/>
        </p:nvSpPr>
        <p:spPr>
          <a:xfrm>
            <a:off x="1716082" y="1448365"/>
            <a:ext cx="57118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>
                <a:latin typeface="Lora" panose="02000503000000020004" pitchFamily="2" charset="0"/>
              </a:rPr>
              <a:t>Alur aplikasi manajemen kos-kosan meliputi: </a:t>
            </a:r>
            <a:endParaRPr lang="en-US" dirty="0">
              <a:latin typeface="Lora" panose="02000503000000020004" pitchFamily="2" charset="0"/>
            </a:endParaRPr>
          </a:p>
          <a:p>
            <a:pPr algn="just"/>
            <a:r>
              <a:rPr lang="en-US" dirty="0">
                <a:latin typeface="Lora" panose="02000503000000020004" pitchFamily="2" charset="0"/>
              </a:rPr>
              <a:t>- </a:t>
            </a:r>
            <a:r>
              <a:rPr lang="id-ID" dirty="0">
                <a:latin typeface="Lora" panose="02000503000000020004" pitchFamily="2" charset="0"/>
              </a:rPr>
              <a:t>pendaftaran penyewa,</a:t>
            </a:r>
            <a:endParaRPr lang="en-US" dirty="0">
              <a:latin typeface="Lora" panose="02000503000000020004" pitchFamily="2" charset="0"/>
            </a:endParaRPr>
          </a:p>
          <a:p>
            <a:pPr algn="just"/>
            <a:r>
              <a:rPr lang="en-US" dirty="0">
                <a:latin typeface="Lora" panose="02000503000000020004" pitchFamily="2" charset="0"/>
              </a:rPr>
              <a:t>- </a:t>
            </a:r>
            <a:r>
              <a:rPr lang="id-ID" dirty="0">
                <a:latin typeface="Lora" panose="02000503000000020004" pitchFamily="2" charset="0"/>
              </a:rPr>
              <a:t>pemesanan kamar, </a:t>
            </a:r>
            <a:endParaRPr lang="en-US" dirty="0">
              <a:latin typeface="Lora" panose="02000503000000020004" pitchFamily="2" charset="0"/>
            </a:endParaRPr>
          </a:p>
          <a:p>
            <a:pPr algn="just"/>
            <a:r>
              <a:rPr lang="en-US" dirty="0">
                <a:latin typeface="Lora" panose="02000503000000020004" pitchFamily="2" charset="0"/>
              </a:rPr>
              <a:t>- </a:t>
            </a:r>
            <a:r>
              <a:rPr lang="id-ID" dirty="0">
                <a:latin typeface="Lora" panose="02000503000000020004" pitchFamily="2" charset="0"/>
              </a:rPr>
              <a:t>pembayaran, </a:t>
            </a:r>
            <a:endParaRPr lang="en-US" dirty="0">
              <a:latin typeface="Lora" panose="02000503000000020004" pitchFamily="2" charset="0"/>
            </a:endParaRPr>
          </a:p>
          <a:p>
            <a:pPr algn="just"/>
            <a:r>
              <a:rPr lang="en-US" dirty="0">
                <a:latin typeface="Lora" panose="02000503000000020004" pitchFamily="2" charset="0"/>
              </a:rPr>
              <a:t>- </a:t>
            </a:r>
            <a:r>
              <a:rPr lang="id-ID" dirty="0">
                <a:latin typeface="Lora" panose="02000503000000020004" pitchFamily="2" charset="0"/>
              </a:rPr>
              <a:t>pemberitahuan, </a:t>
            </a:r>
            <a:endParaRPr lang="en-US" dirty="0">
              <a:latin typeface="Lora" panose="02000503000000020004" pitchFamily="2" charset="0"/>
            </a:endParaRPr>
          </a:p>
          <a:p>
            <a:pPr algn="just"/>
            <a:r>
              <a:rPr lang="en-US" dirty="0">
                <a:latin typeface="Lora" panose="02000503000000020004" pitchFamily="2" charset="0"/>
              </a:rPr>
              <a:t>- </a:t>
            </a:r>
            <a:r>
              <a:rPr lang="id-ID" dirty="0">
                <a:latin typeface="Lora" panose="02000503000000020004" pitchFamily="2" charset="0"/>
              </a:rPr>
              <a:t>manajemen inventaris, </a:t>
            </a:r>
            <a:endParaRPr lang="en-US" dirty="0">
              <a:latin typeface="Lora" panose="02000503000000020004" pitchFamily="2" charset="0"/>
            </a:endParaRPr>
          </a:p>
          <a:p>
            <a:pPr algn="just"/>
            <a:r>
              <a:rPr lang="en-US" dirty="0">
                <a:latin typeface="Lora" panose="02000503000000020004" pitchFamily="2" charset="0"/>
              </a:rPr>
              <a:t>- </a:t>
            </a:r>
            <a:r>
              <a:rPr lang="id-ID" dirty="0">
                <a:latin typeface="Lora" panose="02000503000000020004" pitchFamily="2" charset="0"/>
              </a:rPr>
              <a:t>manajemen maintenance, </a:t>
            </a:r>
            <a:endParaRPr lang="en-US" dirty="0">
              <a:latin typeface="Lora" panose="02000503000000020004" pitchFamily="2" charset="0"/>
            </a:endParaRPr>
          </a:p>
          <a:p>
            <a:pPr algn="just"/>
            <a:r>
              <a:rPr lang="en-US" dirty="0">
                <a:latin typeface="Lora" panose="02000503000000020004" pitchFamily="2" charset="0"/>
              </a:rPr>
              <a:t>- </a:t>
            </a:r>
            <a:r>
              <a:rPr lang="id-ID" dirty="0">
                <a:latin typeface="Lora" panose="02000503000000020004" pitchFamily="2" charset="0"/>
              </a:rPr>
              <a:t>laporan keuangan, </a:t>
            </a:r>
            <a:endParaRPr lang="en-US" dirty="0">
              <a:latin typeface="Lora" panose="02000503000000020004" pitchFamily="2" charset="0"/>
            </a:endParaRPr>
          </a:p>
          <a:p>
            <a:pPr algn="just"/>
            <a:r>
              <a:rPr lang="en-US" dirty="0">
                <a:latin typeface="Lora" panose="02000503000000020004" pitchFamily="2" charset="0"/>
              </a:rPr>
              <a:t>- </a:t>
            </a:r>
            <a:r>
              <a:rPr lang="id-ID" dirty="0">
                <a:latin typeface="Lora" panose="02000503000000020004" pitchFamily="2" charset="0"/>
              </a:rPr>
              <a:t>komunikasi dengan penyewa, </a:t>
            </a:r>
            <a:endParaRPr lang="en-US" dirty="0">
              <a:latin typeface="Lora" panose="02000503000000020004" pitchFamily="2" charset="0"/>
            </a:endParaRPr>
          </a:p>
          <a:p>
            <a:pPr algn="just"/>
            <a:r>
              <a:rPr lang="en-US" dirty="0">
                <a:latin typeface="Lora" panose="02000503000000020004" pitchFamily="2" charset="0"/>
              </a:rPr>
              <a:t>- </a:t>
            </a:r>
            <a:r>
              <a:rPr lang="id-ID" dirty="0">
                <a:latin typeface="Lora" panose="02000503000000020004" pitchFamily="2" charset="0"/>
              </a:rPr>
              <a:t>dan manajemen jadwal.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C0138-1AD0-51A6-AA41-963E92DD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119" y="1594971"/>
            <a:ext cx="2463597" cy="19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4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highlight>
                  <a:schemeClr val="accent1"/>
                </a:highlight>
              </a:rPr>
              <a:t>Diagram class </a:t>
            </a: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80520" y="566978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53C54-EA4D-F873-72CB-21368E5ED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561" y="561460"/>
            <a:ext cx="2737417" cy="20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49821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252</Words>
  <Application>Microsoft Office PowerPoint</Application>
  <PresentationFormat>On-screen Show (16:9)</PresentationFormat>
  <Paragraphs>110</Paragraphs>
  <Slides>50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Lora</vt:lpstr>
      <vt:lpstr>Arial</vt:lpstr>
      <vt:lpstr>Quattrocento Sans</vt:lpstr>
      <vt:lpstr>Calibri</vt:lpstr>
      <vt:lpstr>Viola template</vt:lpstr>
      <vt:lpstr>TUGAS AKHIR PEMROGAMAN BERORIENTASI OBJEK</vt:lpstr>
      <vt:lpstr> Management  Kos - Kosan</vt:lpstr>
      <vt:lpstr>Hello!</vt:lpstr>
      <vt:lpstr>Isi Materi</vt:lpstr>
      <vt:lpstr>Aplikasi manajemen kos-kosan merupakan sebuah aplikasi yang membantu para pemilik kos- kosan atau pengelola kos-kosan dalam mengelola seluruh aspek bisnis kos-kosan, mulai dari pendaftaran penyewa, pembayaran sewa, pemeliharaan fasilitas, hingga pengelolaan dokumentasi dan laporan keuangan.</vt:lpstr>
      <vt:lpstr>Fitur Aplikasi</vt:lpstr>
      <vt:lpstr>Alur kerja Aplikasi</vt:lpstr>
      <vt:lpstr>PowerPoint Presentation</vt:lpstr>
      <vt:lpstr>Diagram class </vt:lpstr>
      <vt:lpstr>PowerPoint Presentation</vt:lpstr>
      <vt:lpstr>Rancangan antarmuka</vt:lpstr>
      <vt:lpstr>PowerPoint Presentation</vt:lpstr>
      <vt:lpstr>PowerPoint Presentation</vt:lpstr>
      <vt:lpstr>PowerPoint Presentation</vt:lpstr>
      <vt:lpstr>App.Java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ManajemenKos.Java</vt:lpstr>
      <vt:lpstr>PowerPoint Presentation</vt:lpstr>
      <vt:lpstr>Kos.Java</vt:lpstr>
      <vt:lpstr>PowerPoint Presentation</vt:lpstr>
      <vt:lpstr>PowerPoint Presentation</vt:lpstr>
      <vt:lpstr>PowerPoint Presentation</vt:lpstr>
      <vt:lpstr>Penyewa.Java</vt:lpstr>
      <vt:lpstr>PowerPoint Presentation</vt:lpstr>
      <vt:lpstr>PowerPoint Presentation</vt:lpstr>
      <vt:lpstr>Pemesanan.Java</vt:lpstr>
      <vt:lpstr>PowerPoint Presentation</vt:lpstr>
      <vt:lpstr>PowerPoint Presentation</vt:lpstr>
      <vt:lpstr>PowerPoint Presentation</vt:lpstr>
      <vt:lpstr>Pembayaran.Java</vt:lpstr>
      <vt:lpstr>PowerPoint Presentation</vt:lpstr>
      <vt:lpstr>PowerPoint Presentation</vt:lpstr>
      <vt:lpstr>Output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</vt:lpstr>
      <vt:lpstr>PowerPoint Presentation</vt:lpstr>
      <vt:lpstr>PowerPoint Presentation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 2 PEMROGAMAN WEB</dc:title>
  <dc:creator>aditya oryza</dc:creator>
  <cp:lastModifiedBy> </cp:lastModifiedBy>
  <cp:revision>95</cp:revision>
  <dcterms:modified xsi:type="dcterms:W3CDTF">2023-01-07T10:38:46Z</dcterms:modified>
</cp:coreProperties>
</file>